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197"/>
  </p:normalViewPr>
  <p:slideViewPr>
    <p:cSldViewPr snapToGrid="0">
      <p:cViewPr varScale="1">
        <p:scale>
          <a:sx n="74" d="100"/>
          <a:sy n="74" d="100"/>
        </p:scale>
        <p:origin x="184"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2C72E-37B4-29DB-E86B-6AA26C2FB5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60D2E5-7319-39AC-2345-20B24B1802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E7B046-40C6-7B91-9716-9261C8690E73}"/>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D314D746-0863-F919-E622-904125FB9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910FDD-2AF7-F8D6-13DA-0BB6C477247E}"/>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2651090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5B491-1D46-23AB-6969-25FEA9FC90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823172-357E-C6C6-F1ED-0DFD231472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355C7D-DC48-25CF-BA8F-2AED3EB60EB7}"/>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78F0DEAC-D711-7830-048E-00ABDDE6DD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FFE689-95A0-4E6D-470A-F4662AA11E29}"/>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1920396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DDAE3B-C23A-8BFD-AF68-50497605AF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A709AC-49B6-052E-91D2-32EE508D8B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9B2EFF-488E-01FD-D899-7EB816ECFFC8}"/>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A57F6D91-BE90-A376-BA9A-F245A0145E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511E8-A692-3C0D-914C-7D19F8525E9D}"/>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435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45CA0-C11E-A5DE-4455-28C0CA974D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94F6E-C7A1-F4B0-7F58-80D003FCB5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CF1CCF-96BB-2289-FD8E-19F521A99A5B}"/>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CE83DDB6-9A64-6CDE-CF38-9550BC1DC3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BB5EF-1C8D-9C06-CAE7-CD5F102BBFB2}"/>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239536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8EBD7-DCF8-64B2-2037-018777BB8F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D2B19B-3C7E-833F-F225-4E7A7AC499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F0FB5A-4A1E-1622-52C4-D7BE9DE58A10}"/>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68D88380-70A0-C93B-AE64-DCCC214382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07DAE-F1E5-246D-D0D5-664EA259EE78}"/>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3296540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B100D-21EB-D608-4489-2F25FD799C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A96864-5916-9259-A53B-CB07AC34F8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F6F213F-C80A-E2B4-FC1A-F483D33508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7CEB2E-B440-F761-DA71-0CE77D44C63B}"/>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6" name="Footer Placeholder 5">
            <a:extLst>
              <a:ext uri="{FF2B5EF4-FFF2-40B4-BE49-F238E27FC236}">
                <a16:creationId xmlns:a16="http://schemas.microsoft.com/office/drawing/2014/main" id="{9C999BCA-FE09-6243-112A-58FED6CBF1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0A8E6D-FE43-B5B4-89BC-973BC06C6BF0}"/>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219306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7D5F6-0C3B-CBC1-66F0-321D8F5A30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FCB484-EC76-6AD3-C439-5D0DCD68B7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6644C-D8AB-3BF6-5A47-0B05516552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727A49-E4DC-0E2B-9A9D-94E30A588F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C73FA3-64D8-A78F-8FB0-7685DFA61F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6C0447-22D7-3427-5D1A-FE6FC36A225D}"/>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8" name="Footer Placeholder 7">
            <a:extLst>
              <a:ext uri="{FF2B5EF4-FFF2-40B4-BE49-F238E27FC236}">
                <a16:creationId xmlns:a16="http://schemas.microsoft.com/office/drawing/2014/main" id="{1D8B27E0-5001-3D3D-56A2-E28E2E4E9B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E27B29-6E47-F8AF-DFDA-491FED816E22}"/>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902713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B0000-AFD3-E0C3-A8B5-07743CD0D0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98B6C3-3C16-F7CA-A3DA-59A9B9C0B985}"/>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4" name="Footer Placeholder 3">
            <a:extLst>
              <a:ext uri="{FF2B5EF4-FFF2-40B4-BE49-F238E27FC236}">
                <a16:creationId xmlns:a16="http://schemas.microsoft.com/office/drawing/2014/main" id="{F8999BCF-F4E7-9D05-8BAE-D3325A09C3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8233B0-18D9-270D-6297-6E030F8AF2E6}"/>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3172886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B6E59A-8FFE-41EC-FE60-D245A88D48FD}"/>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3" name="Footer Placeholder 2">
            <a:extLst>
              <a:ext uri="{FF2B5EF4-FFF2-40B4-BE49-F238E27FC236}">
                <a16:creationId xmlns:a16="http://schemas.microsoft.com/office/drawing/2014/main" id="{58F432D3-A7C0-1F60-E0CA-CC1058ADA3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CB1D78-0D74-B703-7D4F-96EB4F1FD4B8}"/>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2465109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D56F4-754B-2CDB-087F-5996FF73E5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AD8006-D60C-AE22-B36A-004894B029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BCBAC7-64CC-55E0-1EF1-60EE71C6C1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3EE9B1-FEFE-2EA7-CB64-603469F5EFBB}"/>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6" name="Footer Placeholder 5">
            <a:extLst>
              <a:ext uri="{FF2B5EF4-FFF2-40B4-BE49-F238E27FC236}">
                <a16:creationId xmlns:a16="http://schemas.microsoft.com/office/drawing/2014/main" id="{38ABAF09-84AF-83EC-3B7C-5C5DF3D87A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127B09-7B5E-ADA8-902D-8180F1FE4364}"/>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2585638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2EDC3-0029-9208-C10A-B4CFEAAA4B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47B9AD-B33F-598D-0A59-D25B1E3DAB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72398E-6A96-BA5A-6BD0-43940B497F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191EA9-5FDB-15F6-3343-0F6F5D11EBAF}"/>
              </a:ext>
            </a:extLst>
          </p:cNvPr>
          <p:cNvSpPr>
            <a:spLocks noGrp="1"/>
          </p:cNvSpPr>
          <p:nvPr>
            <p:ph type="dt" sz="half" idx="10"/>
          </p:nvPr>
        </p:nvSpPr>
        <p:spPr/>
        <p:txBody>
          <a:bodyPr/>
          <a:lstStyle/>
          <a:p>
            <a:fld id="{54B88049-95B8-B946-8591-9B064935F392}" type="datetimeFigureOut">
              <a:rPr lang="en-US" smtClean="0"/>
              <a:t>2/21/23</a:t>
            </a:fld>
            <a:endParaRPr lang="en-US"/>
          </a:p>
        </p:txBody>
      </p:sp>
      <p:sp>
        <p:nvSpPr>
          <p:cNvPr id="6" name="Footer Placeholder 5">
            <a:extLst>
              <a:ext uri="{FF2B5EF4-FFF2-40B4-BE49-F238E27FC236}">
                <a16:creationId xmlns:a16="http://schemas.microsoft.com/office/drawing/2014/main" id="{BDB3062D-B12B-D572-0016-D2A9E067CC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58B570-9E42-FAD8-DEB0-CD99E8EB7F20}"/>
              </a:ext>
            </a:extLst>
          </p:cNvPr>
          <p:cNvSpPr>
            <a:spLocks noGrp="1"/>
          </p:cNvSpPr>
          <p:nvPr>
            <p:ph type="sldNum" sz="quarter" idx="12"/>
          </p:nvPr>
        </p:nvSpPr>
        <p:spPr/>
        <p:txBody>
          <a:bodyPr/>
          <a:lstStyle/>
          <a:p>
            <a:fld id="{7147544C-C9F8-C843-BB93-CFB602BA025B}" type="slidenum">
              <a:rPr lang="en-US" smtClean="0"/>
              <a:t>‹#›</a:t>
            </a:fld>
            <a:endParaRPr lang="en-US"/>
          </a:p>
        </p:txBody>
      </p:sp>
    </p:spTree>
    <p:extLst>
      <p:ext uri="{BB962C8B-B14F-4D97-AF65-F5344CB8AC3E}">
        <p14:creationId xmlns:p14="http://schemas.microsoft.com/office/powerpoint/2010/main" val="3569994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1B41B8-49BE-E564-7A44-9129639B1F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716A80-5EC8-C3E7-2A97-7040110DD3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087203-52C6-E3D7-791D-AC781F5E9C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B88049-95B8-B946-8591-9B064935F392}" type="datetimeFigureOut">
              <a:rPr lang="en-US" smtClean="0"/>
              <a:t>2/21/23</a:t>
            </a:fld>
            <a:endParaRPr lang="en-US"/>
          </a:p>
        </p:txBody>
      </p:sp>
      <p:sp>
        <p:nvSpPr>
          <p:cNvPr id="5" name="Footer Placeholder 4">
            <a:extLst>
              <a:ext uri="{FF2B5EF4-FFF2-40B4-BE49-F238E27FC236}">
                <a16:creationId xmlns:a16="http://schemas.microsoft.com/office/drawing/2014/main" id="{422C04E2-7EF3-837B-6AC6-4D636E9C95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780259-ACD6-8BB5-EBFA-48EAF9639C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47544C-C9F8-C843-BB93-CFB602BA025B}" type="slidenum">
              <a:rPr lang="en-US" smtClean="0"/>
              <a:t>‹#›</a:t>
            </a:fld>
            <a:endParaRPr lang="en-US"/>
          </a:p>
        </p:txBody>
      </p:sp>
    </p:spTree>
    <p:extLst>
      <p:ext uri="{BB962C8B-B14F-4D97-AF65-F5344CB8AC3E}">
        <p14:creationId xmlns:p14="http://schemas.microsoft.com/office/powerpoint/2010/main" val="2306326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00513-9927-929B-80AA-36B83AD6CBA0}"/>
              </a:ext>
            </a:extLst>
          </p:cNvPr>
          <p:cNvSpPr>
            <a:spLocks noGrp="1"/>
          </p:cNvSpPr>
          <p:nvPr>
            <p:ph type="ctrTitle"/>
          </p:nvPr>
        </p:nvSpPr>
        <p:spPr>
          <a:xfrm>
            <a:off x="1311215" y="189781"/>
            <a:ext cx="9356785" cy="6408438"/>
          </a:xfrm>
        </p:spPr>
        <p:txBody>
          <a:bodyPr>
            <a:noAutofit/>
          </a:bodyPr>
          <a:lstStyle/>
          <a:p>
            <a:pPr>
              <a:buFont typeface="+mj-lt"/>
              <a:buAutoNum type="arabicPeriod"/>
            </a:pPr>
            <a:r>
              <a:rPr lang="en-US" sz="3200" dirty="0">
                <a:latin typeface="+mn-lt"/>
              </a:rPr>
              <a:t>Part 1: Break the eBay </a:t>
            </a:r>
            <a:r>
              <a:rPr lang="en-US" sz="3200" b="0" i="0" dirty="0">
                <a:solidFill>
                  <a:srgbClr val="374151"/>
                </a:solidFill>
                <a:effectLst/>
                <a:latin typeface="Söhne"/>
              </a:rPr>
              <a:t>website</a:t>
            </a:r>
            <a:r>
              <a:rPr lang="en-US" sz="3200" dirty="0">
                <a:latin typeface="+mn-lt"/>
              </a:rPr>
              <a:t> into a set of use cases, and make a list of their names.</a:t>
            </a:r>
            <a:br>
              <a:rPr lang="en-US" sz="3200" dirty="0">
                <a:latin typeface="+mn-lt"/>
              </a:rPr>
            </a:br>
            <a:br>
              <a:rPr lang="en-US" sz="3200" b="0" i="0" dirty="0">
                <a:solidFill>
                  <a:srgbClr val="374151"/>
                </a:solidFill>
                <a:effectLst/>
                <a:latin typeface="+mn-lt"/>
              </a:rPr>
            </a:br>
            <a:r>
              <a:rPr lang="en-US" sz="3200" b="0" i="0" dirty="0">
                <a:solidFill>
                  <a:srgbClr val="374151"/>
                </a:solidFill>
                <a:effectLst/>
                <a:latin typeface="+mn-lt"/>
              </a:rPr>
              <a:t>Search for items</a:t>
            </a:r>
            <a:br>
              <a:rPr lang="en-US" sz="3200" b="0" i="0" dirty="0">
                <a:solidFill>
                  <a:srgbClr val="374151"/>
                </a:solidFill>
                <a:effectLst/>
                <a:latin typeface="+mn-lt"/>
              </a:rPr>
            </a:br>
            <a:r>
              <a:rPr lang="en-US" sz="3200" b="0" i="0" dirty="0">
                <a:solidFill>
                  <a:srgbClr val="374151"/>
                </a:solidFill>
                <a:effectLst/>
                <a:latin typeface="+mn-lt"/>
              </a:rPr>
              <a:t>Browse categories</a:t>
            </a:r>
            <a:br>
              <a:rPr lang="en-US" sz="3200" b="0" i="0" dirty="0">
                <a:solidFill>
                  <a:srgbClr val="374151"/>
                </a:solidFill>
                <a:effectLst/>
                <a:latin typeface="+mn-lt"/>
              </a:rPr>
            </a:br>
            <a:r>
              <a:rPr lang="en-US" sz="3200" b="0" i="0" dirty="0">
                <a:solidFill>
                  <a:srgbClr val="374151"/>
                </a:solidFill>
                <a:effectLst/>
                <a:latin typeface="+mn-lt"/>
              </a:rPr>
              <a:t>View item details</a:t>
            </a:r>
            <a:br>
              <a:rPr lang="en-US" sz="3200" b="0" i="0" dirty="0">
                <a:solidFill>
                  <a:srgbClr val="374151"/>
                </a:solidFill>
                <a:effectLst/>
                <a:latin typeface="+mn-lt"/>
              </a:rPr>
            </a:br>
            <a:r>
              <a:rPr lang="en-US" sz="3200" b="0" i="0" dirty="0">
                <a:solidFill>
                  <a:srgbClr val="374151"/>
                </a:solidFill>
                <a:effectLst/>
                <a:latin typeface="+mn-lt"/>
              </a:rPr>
              <a:t>Buy an item</a:t>
            </a:r>
            <a:br>
              <a:rPr lang="en-US" sz="3200" b="0" i="0" dirty="0">
                <a:solidFill>
                  <a:srgbClr val="374151"/>
                </a:solidFill>
                <a:effectLst/>
                <a:latin typeface="+mn-lt"/>
              </a:rPr>
            </a:br>
            <a:r>
              <a:rPr lang="en-US" sz="3200" b="0" i="0" dirty="0">
                <a:solidFill>
                  <a:srgbClr val="374151"/>
                </a:solidFill>
                <a:effectLst/>
                <a:latin typeface="+mn-lt"/>
              </a:rPr>
              <a:t>Sell an ite</a:t>
            </a:r>
            <a:r>
              <a:rPr lang="en-US" sz="3200" dirty="0">
                <a:solidFill>
                  <a:srgbClr val="374151"/>
                </a:solidFill>
                <a:latin typeface="+mn-lt"/>
              </a:rPr>
              <a:t>m</a:t>
            </a:r>
            <a:br>
              <a:rPr lang="en-US" sz="3200" dirty="0">
                <a:solidFill>
                  <a:srgbClr val="374151"/>
                </a:solidFill>
                <a:latin typeface="+mn-lt"/>
              </a:rPr>
            </a:br>
            <a:r>
              <a:rPr lang="en-US" sz="3200" dirty="0">
                <a:solidFill>
                  <a:srgbClr val="374151"/>
                </a:solidFill>
                <a:latin typeface="+mn-lt"/>
              </a:rPr>
              <a:t>Sign up for an account</a:t>
            </a:r>
            <a:br>
              <a:rPr lang="en-US" sz="3200" dirty="0">
                <a:solidFill>
                  <a:srgbClr val="374151"/>
                </a:solidFill>
                <a:latin typeface="+mn-lt"/>
              </a:rPr>
            </a:br>
            <a:r>
              <a:rPr lang="en-US" sz="3200" dirty="0">
                <a:solidFill>
                  <a:srgbClr val="374151"/>
                </a:solidFill>
                <a:latin typeface="+mn-lt"/>
              </a:rPr>
              <a:t>Log in to an existing account</a:t>
            </a:r>
            <a:br>
              <a:rPr lang="en-US" sz="3200" dirty="0">
                <a:solidFill>
                  <a:srgbClr val="374151"/>
                </a:solidFill>
                <a:latin typeface="+mn-lt"/>
              </a:rPr>
            </a:br>
            <a:br>
              <a:rPr lang="en-US" sz="3200" b="0" i="0" dirty="0">
                <a:solidFill>
                  <a:srgbClr val="374151"/>
                </a:solidFill>
                <a:effectLst/>
                <a:latin typeface="+mn-lt"/>
              </a:rPr>
            </a:br>
            <a:endParaRPr lang="en-US" sz="3200" dirty="0">
              <a:latin typeface="+mn-lt"/>
            </a:endParaRPr>
          </a:p>
        </p:txBody>
      </p:sp>
    </p:spTree>
    <p:extLst>
      <p:ext uri="{BB962C8B-B14F-4D97-AF65-F5344CB8AC3E}">
        <p14:creationId xmlns:p14="http://schemas.microsoft.com/office/powerpoint/2010/main" val="1758227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4FDEB-D4D6-D582-12FC-7F6B749AB319}"/>
              </a:ext>
            </a:extLst>
          </p:cNvPr>
          <p:cNvSpPr>
            <a:spLocks noGrp="1"/>
          </p:cNvSpPr>
          <p:nvPr>
            <p:ph type="title"/>
          </p:nvPr>
        </p:nvSpPr>
        <p:spPr>
          <a:xfrm>
            <a:off x="838200" y="2103437"/>
            <a:ext cx="10515600" cy="1325563"/>
          </a:xfrm>
        </p:spPr>
        <p:txBody>
          <a:bodyPr>
            <a:noAutofit/>
          </a:bodyPr>
          <a:lstStyle/>
          <a:p>
            <a:r>
              <a:rPr lang="en-US" sz="3200" dirty="0">
                <a:latin typeface="+mn-lt"/>
              </a:rPr>
              <a:t>Part 3: Construct a GUI prototype for the eBay </a:t>
            </a:r>
            <a:r>
              <a:rPr lang="en-US" sz="3200" b="0" i="0" dirty="0">
                <a:solidFill>
                  <a:srgbClr val="374151"/>
                </a:solidFill>
                <a:effectLst/>
                <a:latin typeface="Söhne"/>
              </a:rPr>
              <a:t>website</a:t>
            </a:r>
            <a:r>
              <a:rPr lang="en-US" sz="3200" dirty="0">
                <a:latin typeface="+mn-lt"/>
              </a:rPr>
              <a:t>, using the use case text from Part 2.</a:t>
            </a:r>
            <a:br>
              <a:rPr lang="en-US" sz="3200" dirty="0">
                <a:latin typeface="+mn-lt"/>
              </a:rPr>
            </a:br>
            <a:endParaRPr lang="en-US" sz="3200" dirty="0">
              <a:latin typeface="+mn-lt"/>
            </a:endParaRPr>
          </a:p>
        </p:txBody>
      </p:sp>
    </p:spTree>
    <p:extLst>
      <p:ext uri="{BB962C8B-B14F-4D97-AF65-F5344CB8AC3E}">
        <p14:creationId xmlns:p14="http://schemas.microsoft.com/office/powerpoint/2010/main" val="925602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EBDFC-3580-6C9E-69D6-4A94D89F4912}"/>
              </a:ext>
            </a:extLst>
          </p:cNvPr>
          <p:cNvSpPr>
            <a:spLocks noGrp="1"/>
          </p:cNvSpPr>
          <p:nvPr>
            <p:ph type="title"/>
          </p:nvPr>
        </p:nvSpPr>
        <p:spPr>
          <a:xfrm>
            <a:off x="838200" y="4969264"/>
            <a:ext cx="10515600" cy="1325563"/>
          </a:xfrm>
        </p:spPr>
        <p:txBody>
          <a:bodyPr/>
          <a:lstStyle/>
          <a:p>
            <a:pPr algn="ctr"/>
            <a:r>
              <a:rPr lang="en-US" sz="4400" b="0" i="0" dirty="0">
                <a:solidFill>
                  <a:srgbClr val="374151"/>
                </a:solidFill>
                <a:effectLst/>
                <a:latin typeface="Söhne"/>
              </a:rPr>
              <a:t>Use Case 1: Search for items</a:t>
            </a:r>
            <a:endParaRPr lang="en-US" dirty="0"/>
          </a:p>
        </p:txBody>
      </p:sp>
      <p:pic>
        <p:nvPicPr>
          <p:cNvPr id="5" name="Content Placeholder 4" descr="Graphical user interface&#10;&#10;Description automatically generated">
            <a:extLst>
              <a:ext uri="{FF2B5EF4-FFF2-40B4-BE49-F238E27FC236}">
                <a16:creationId xmlns:a16="http://schemas.microsoft.com/office/drawing/2014/main" id="{AEE2AE65-A724-CDF3-B0C3-478D01C5D42F}"/>
              </a:ext>
            </a:extLst>
          </p:cNvPr>
          <p:cNvPicPr>
            <a:picLocks noGrp="1" noChangeAspect="1"/>
          </p:cNvPicPr>
          <p:nvPr>
            <p:ph idx="1"/>
          </p:nvPr>
        </p:nvPicPr>
        <p:blipFill>
          <a:blip r:embed="rId2"/>
          <a:stretch>
            <a:fillRect/>
          </a:stretch>
        </p:blipFill>
        <p:spPr>
          <a:xfrm>
            <a:off x="2415943" y="617926"/>
            <a:ext cx="7360114" cy="4351338"/>
          </a:xfrm>
        </p:spPr>
      </p:pic>
      <p:sp>
        <p:nvSpPr>
          <p:cNvPr id="6" name="Oval 5">
            <a:extLst>
              <a:ext uri="{FF2B5EF4-FFF2-40B4-BE49-F238E27FC236}">
                <a16:creationId xmlns:a16="http://schemas.microsoft.com/office/drawing/2014/main" id="{90FDDC20-655F-209C-80D9-3410955DAA2B}"/>
              </a:ext>
            </a:extLst>
          </p:cNvPr>
          <p:cNvSpPr/>
          <p:nvPr/>
        </p:nvSpPr>
        <p:spPr>
          <a:xfrm>
            <a:off x="8261131" y="472966"/>
            <a:ext cx="777766" cy="66215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11FEE0F4-6A45-E4AE-3822-DFB8232A0342}"/>
              </a:ext>
            </a:extLst>
          </p:cNvPr>
          <p:cNvCxnSpPr>
            <a:cxnSpLocks/>
          </p:cNvCxnSpPr>
          <p:nvPr/>
        </p:nvCxnSpPr>
        <p:spPr>
          <a:xfrm flipH="1" flipV="1">
            <a:off x="8891752" y="1135117"/>
            <a:ext cx="147145" cy="404648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94742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1DBD5-EC91-D4F6-FD39-E2CACDDCB0AE}"/>
              </a:ext>
            </a:extLst>
          </p:cNvPr>
          <p:cNvSpPr>
            <a:spLocks noGrp="1"/>
          </p:cNvSpPr>
          <p:nvPr>
            <p:ph type="title"/>
          </p:nvPr>
        </p:nvSpPr>
        <p:spPr>
          <a:xfrm>
            <a:off x="838200" y="5402952"/>
            <a:ext cx="10515600" cy="1325563"/>
          </a:xfrm>
        </p:spPr>
        <p:txBody>
          <a:bodyPr>
            <a:normAutofit fontScale="90000"/>
          </a:bodyPr>
          <a:lstStyle/>
          <a:p>
            <a:pPr algn="ctr"/>
            <a:r>
              <a:rPr lang="en-US" sz="4400" b="0" i="0" dirty="0">
                <a:solidFill>
                  <a:srgbClr val="374151"/>
                </a:solidFill>
                <a:effectLst/>
                <a:latin typeface="Söhne"/>
              </a:rPr>
              <a:t>Use Case 2: Browse categories</a:t>
            </a:r>
            <a:br>
              <a:rPr lang="en-US" sz="4400" b="0" i="0" dirty="0">
                <a:solidFill>
                  <a:srgbClr val="374151"/>
                </a:solidFill>
                <a:effectLst/>
                <a:latin typeface="Söhne"/>
              </a:rPr>
            </a:br>
            <a:br>
              <a:rPr lang="en-US" sz="4400" b="0" i="0" dirty="0">
                <a:solidFill>
                  <a:srgbClr val="374151"/>
                </a:solidFill>
                <a:effectLst/>
                <a:latin typeface="Söhne"/>
              </a:rPr>
            </a:br>
            <a:endParaRPr lang="en-US" dirty="0"/>
          </a:p>
        </p:txBody>
      </p:sp>
      <p:pic>
        <p:nvPicPr>
          <p:cNvPr id="4" name="Content Placeholder 4" descr="Graphical user interface&#10;&#10;Description automatically generated">
            <a:extLst>
              <a:ext uri="{FF2B5EF4-FFF2-40B4-BE49-F238E27FC236}">
                <a16:creationId xmlns:a16="http://schemas.microsoft.com/office/drawing/2014/main" id="{DFCAD383-382E-128E-6B0D-256AEA2ABAA7}"/>
              </a:ext>
            </a:extLst>
          </p:cNvPr>
          <p:cNvPicPr>
            <a:picLocks noGrp="1" noChangeAspect="1"/>
          </p:cNvPicPr>
          <p:nvPr>
            <p:ph idx="1"/>
          </p:nvPr>
        </p:nvPicPr>
        <p:blipFill>
          <a:blip r:embed="rId2"/>
          <a:stretch>
            <a:fillRect/>
          </a:stretch>
        </p:blipFill>
        <p:spPr>
          <a:xfrm>
            <a:off x="2415943" y="704190"/>
            <a:ext cx="7360114" cy="4351338"/>
          </a:xfrm>
        </p:spPr>
      </p:pic>
      <p:sp>
        <p:nvSpPr>
          <p:cNvPr id="5" name="Oval 4">
            <a:extLst>
              <a:ext uri="{FF2B5EF4-FFF2-40B4-BE49-F238E27FC236}">
                <a16:creationId xmlns:a16="http://schemas.microsoft.com/office/drawing/2014/main" id="{E440A4D5-89FD-A276-34C7-D678053CB264}"/>
              </a:ext>
            </a:extLst>
          </p:cNvPr>
          <p:cNvSpPr/>
          <p:nvPr/>
        </p:nvSpPr>
        <p:spPr>
          <a:xfrm>
            <a:off x="2312276" y="987973"/>
            <a:ext cx="7619999" cy="66215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BFC0A61C-1FD4-AA63-D2C0-D346B5919970}"/>
              </a:ext>
            </a:extLst>
          </p:cNvPr>
          <p:cNvCxnSpPr>
            <a:cxnSpLocks/>
          </p:cNvCxnSpPr>
          <p:nvPr/>
        </p:nvCxnSpPr>
        <p:spPr>
          <a:xfrm flipH="1" flipV="1">
            <a:off x="8891752" y="1650124"/>
            <a:ext cx="168165" cy="3584028"/>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828779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32474-059A-514B-6CE9-7A8BF398A7CF}"/>
              </a:ext>
            </a:extLst>
          </p:cNvPr>
          <p:cNvSpPr>
            <a:spLocks noGrp="1"/>
          </p:cNvSpPr>
          <p:nvPr>
            <p:ph type="title"/>
          </p:nvPr>
        </p:nvSpPr>
        <p:spPr>
          <a:xfrm>
            <a:off x="838200" y="4937125"/>
            <a:ext cx="10515600" cy="1325563"/>
          </a:xfrm>
        </p:spPr>
        <p:txBody>
          <a:bodyPr/>
          <a:lstStyle/>
          <a:p>
            <a:pPr algn="ctr"/>
            <a:r>
              <a:rPr lang="en-US" sz="4400" b="0" i="0" dirty="0">
                <a:solidFill>
                  <a:srgbClr val="374151"/>
                </a:solidFill>
                <a:effectLst/>
                <a:latin typeface="Söhne"/>
              </a:rPr>
              <a:t>Use Case 3: View item details</a:t>
            </a:r>
            <a:endParaRPr lang="en-US" dirty="0"/>
          </a:p>
        </p:txBody>
      </p:sp>
      <p:pic>
        <p:nvPicPr>
          <p:cNvPr id="5" name="Picture 4" descr="Graphical user interface&#10;&#10;Description automatically generated">
            <a:extLst>
              <a:ext uri="{FF2B5EF4-FFF2-40B4-BE49-F238E27FC236}">
                <a16:creationId xmlns:a16="http://schemas.microsoft.com/office/drawing/2014/main" id="{7153DA56-B950-7A77-47FA-65BDD13A1421}"/>
              </a:ext>
            </a:extLst>
          </p:cNvPr>
          <p:cNvPicPr>
            <a:picLocks noChangeAspect="1"/>
          </p:cNvPicPr>
          <p:nvPr/>
        </p:nvPicPr>
        <p:blipFill>
          <a:blip r:embed="rId2"/>
          <a:stretch>
            <a:fillRect/>
          </a:stretch>
        </p:blipFill>
        <p:spPr>
          <a:xfrm>
            <a:off x="2206122" y="337693"/>
            <a:ext cx="7779756" cy="4599432"/>
          </a:xfrm>
          <a:prstGeom prst="rect">
            <a:avLst/>
          </a:prstGeom>
        </p:spPr>
      </p:pic>
      <p:cxnSp>
        <p:nvCxnSpPr>
          <p:cNvPr id="6" name="Straight Arrow Connector 5">
            <a:extLst>
              <a:ext uri="{FF2B5EF4-FFF2-40B4-BE49-F238E27FC236}">
                <a16:creationId xmlns:a16="http://schemas.microsoft.com/office/drawing/2014/main" id="{F8D6A428-3A65-4070-EC70-F65E35D35AD5}"/>
              </a:ext>
            </a:extLst>
          </p:cNvPr>
          <p:cNvCxnSpPr>
            <a:cxnSpLocks/>
          </p:cNvCxnSpPr>
          <p:nvPr/>
        </p:nvCxnSpPr>
        <p:spPr>
          <a:xfrm flipH="1" flipV="1">
            <a:off x="8912772" y="3195145"/>
            <a:ext cx="126125" cy="198645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709239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3F9AA-A301-94D3-2CDF-A5E8B2E9162B}"/>
              </a:ext>
            </a:extLst>
          </p:cNvPr>
          <p:cNvSpPr>
            <a:spLocks noGrp="1"/>
          </p:cNvSpPr>
          <p:nvPr>
            <p:ph type="title"/>
          </p:nvPr>
        </p:nvSpPr>
        <p:spPr>
          <a:xfrm>
            <a:off x="838200" y="5126906"/>
            <a:ext cx="10515600" cy="1325563"/>
          </a:xfrm>
        </p:spPr>
        <p:txBody>
          <a:bodyPr/>
          <a:lstStyle/>
          <a:p>
            <a:pPr algn="ctr"/>
            <a:r>
              <a:rPr lang="en-US" sz="4400" b="0" i="0" dirty="0">
                <a:solidFill>
                  <a:srgbClr val="374151"/>
                </a:solidFill>
                <a:effectLst/>
                <a:latin typeface="Söhne"/>
              </a:rPr>
              <a:t>Use Case 4: Buy an item</a:t>
            </a:r>
            <a:endParaRPr lang="en-US" dirty="0"/>
          </a:p>
        </p:txBody>
      </p:sp>
      <p:pic>
        <p:nvPicPr>
          <p:cNvPr id="5" name="Picture 4" descr="Graphical user interface, text, application, chat or text message&#10;&#10;Description automatically generated">
            <a:extLst>
              <a:ext uri="{FF2B5EF4-FFF2-40B4-BE49-F238E27FC236}">
                <a16:creationId xmlns:a16="http://schemas.microsoft.com/office/drawing/2014/main" id="{FA583427-AEA6-21A2-C55D-5307FA51CBD6}"/>
              </a:ext>
            </a:extLst>
          </p:cNvPr>
          <p:cNvPicPr>
            <a:picLocks noChangeAspect="1"/>
          </p:cNvPicPr>
          <p:nvPr/>
        </p:nvPicPr>
        <p:blipFill>
          <a:blip r:embed="rId2"/>
          <a:stretch>
            <a:fillRect/>
          </a:stretch>
        </p:blipFill>
        <p:spPr>
          <a:xfrm>
            <a:off x="2209800" y="405531"/>
            <a:ext cx="7772400" cy="4921886"/>
          </a:xfrm>
          <a:prstGeom prst="rect">
            <a:avLst/>
          </a:prstGeom>
        </p:spPr>
      </p:pic>
      <p:cxnSp>
        <p:nvCxnSpPr>
          <p:cNvPr id="6" name="Straight Arrow Connector 5">
            <a:extLst>
              <a:ext uri="{FF2B5EF4-FFF2-40B4-BE49-F238E27FC236}">
                <a16:creationId xmlns:a16="http://schemas.microsoft.com/office/drawing/2014/main" id="{0F5C32ED-A734-D930-0ADB-B5E22BFB129F}"/>
              </a:ext>
            </a:extLst>
          </p:cNvPr>
          <p:cNvCxnSpPr>
            <a:cxnSpLocks/>
          </p:cNvCxnSpPr>
          <p:nvPr/>
        </p:nvCxnSpPr>
        <p:spPr>
          <a:xfrm flipH="1" flipV="1">
            <a:off x="7175939" y="4235669"/>
            <a:ext cx="433551" cy="121920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8" name="Oval 7">
            <a:extLst>
              <a:ext uri="{FF2B5EF4-FFF2-40B4-BE49-F238E27FC236}">
                <a16:creationId xmlns:a16="http://schemas.microsoft.com/office/drawing/2014/main" id="{468690EE-7965-93F5-DEC0-EC7A54F2B01D}"/>
              </a:ext>
            </a:extLst>
          </p:cNvPr>
          <p:cNvSpPr/>
          <p:nvPr/>
        </p:nvSpPr>
        <p:spPr>
          <a:xfrm>
            <a:off x="6398173" y="3670778"/>
            <a:ext cx="777766" cy="66215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4370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5920-22E8-8405-339E-018D5045F03D}"/>
              </a:ext>
            </a:extLst>
          </p:cNvPr>
          <p:cNvSpPr>
            <a:spLocks noGrp="1"/>
          </p:cNvSpPr>
          <p:nvPr>
            <p:ph type="title"/>
          </p:nvPr>
        </p:nvSpPr>
        <p:spPr>
          <a:xfrm>
            <a:off x="838200" y="5075148"/>
            <a:ext cx="10515600" cy="1325563"/>
          </a:xfrm>
        </p:spPr>
        <p:txBody>
          <a:bodyPr/>
          <a:lstStyle/>
          <a:p>
            <a:pPr algn="ctr"/>
            <a:r>
              <a:rPr lang="en-US" sz="4400" b="0" i="0" dirty="0">
                <a:solidFill>
                  <a:srgbClr val="374151"/>
                </a:solidFill>
                <a:effectLst/>
                <a:latin typeface="Söhne"/>
              </a:rPr>
              <a:t>Use Case 5: Sell an item</a:t>
            </a: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10DC66E0-2C4E-678F-40A9-DF9739821E79}"/>
              </a:ext>
            </a:extLst>
          </p:cNvPr>
          <p:cNvPicPr>
            <a:picLocks noChangeAspect="1"/>
          </p:cNvPicPr>
          <p:nvPr/>
        </p:nvPicPr>
        <p:blipFill>
          <a:blip r:embed="rId2"/>
          <a:stretch>
            <a:fillRect/>
          </a:stretch>
        </p:blipFill>
        <p:spPr>
          <a:xfrm>
            <a:off x="2208536" y="731748"/>
            <a:ext cx="7774928" cy="4343400"/>
          </a:xfrm>
          <a:prstGeom prst="rect">
            <a:avLst/>
          </a:prstGeom>
        </p:spPr>
      </p:pic>
      <p:cxnSp>
        <p:nvCxnSpPr>
          <p:cNvPr id="6" name="Straight Arrow Connector 5">
            <a:extLst>
              <a:ext uri="{FF2B5EF4-FFF2-40B4-BE49-F238E27FC236}">
                <a16:creationId xmlns:a16="http://schemas.microsoft.com/office/drawing/2014/main" id="{6200CAC8-19ED-25D6-B20D-8F4C3655F0E3}"/>
              </a:ext>
            </a:extLst>
          </p:cNvPr>
          <p:cNvCxnSpPr>
            <a:cxnSpLocks/>
          </p:cNvCxnSpPr>
          <p:nvPr/>
        </p:nvCxnSpPr>
        <p:spPr>
          <a:xfrm flipH="1" flipV="1">
            <a:off x="8029904" y="880207"/>
            <a:ext cx="210206" cy="456415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8" name="Oval 7">
            <a:extLst>
              <a:ext uri="{FF2B5EF4-FFF2-40B4-BE49-F238E27FC236}">
                <a16:creationId xmlns:a16="http://schemas.microsoft.com/office/drawing/2014/main" id="{801A4571-5691-A3B0-1320-1FB9B7C0F1D3}"/>
              </a:ext>
            </a:extLst>
          </p:cNvPr>
          <p:cNvSpPr/>
          <p:nvPr/>
        </p:nvSpPr>
        <p:spPr>
          <a:xfrm>
            <a:off x="7746124" y="630622"/>
            <a:ext cx="493986" cy="24958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8258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2B2FB-213E-BFA9-E889-C710587DA316}"/>
              </a:ext>
            </a:extLst>
          </p:cNvPr>
          <p:cNvSpPr>
            <a:spLocks noGrp="1"/>
          </p:cNvSpPr>
          <p:nvPr>
            <p:ph type="title"/>
          </p:nvPr>
        </p:nvSpPr>
        <p:spPr>
          <a:xfrm>
            <a:off x="838200" y="4764597"/>
            <a:ext cx="10515600" cy="1325563"/>
          </a:xfrm>
        </p:spPr>
        <p:txBody>
          <a:bodyPr/>
          <a:lstStyle/>
          <a:p>
            <a:pPr algn="ctr"/>
            <a:r>
              <a:rPr lang="en-US" sz="4400" b="0" i="0" dirty="0">
                <a:solidFill>
                  <a:srgbClr val="374151"/>
                </a:solidFill>
                <a:effectLst/>
                <a:latin typeface="Söhne"/>
              </a:rPr>
              <a:t>Use Case 6: Sign up for an account:</a:t>
            </a: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80F652DD-6EEE-E096-1788-EBB11B76FAAB}"/>
              </a:ext>
            </a:extLst>
          </p:cNvPr>
          <p:cNvPicPr>
            <a:picLocks noChangeAspect="1"/>
          </p:cNvPicPr>
          <p:nvPr/>
        </p:nvPicPr>
        <p:blipFill>
          <a:blip r:embed="rId2"/>
          <a:stretch>
            <a:fillRect/>
          </a:stretch>
        </p:blipFill>
        <p:spPr>
          <a:xfrm>
            <a:off x="2209800" y="422609"/>
            <a:ext cx="7772400" cy="4341988"/>
          </a:xfrm>
          <a:prstGeom prst="rect">
            <a:avLst/>
          </a:prstGeom>
        </p:spPr>
      </p:pic>
      <p:cxnSp>
        <p:nvCxnSpPr>
          <p:cNvPr id="6" name="Straight Arrow Connector 5">
            <a:extLst>
              <a:ext uri="{FF2B5EF4-FFF2-40B4-BE49-F238E27FC236}">
                <a16:creationId xmlns:a16="http://schemas.microsoft.com/office/drawing/2014/main" id="{825DEED9-6C64-CD09-DE63-DE8E047A07EE}"/>
              </a:ext>
            </a:extLst>
          </p:cNvPr>
          <p:cNvCxnSpPr>
            <a:cxnSpLocks/>
          </p:cNvCxnSpPr>
          <p:nvPr/>
        </p:nvCxnSpPr>
        <p:spPr>
          <a:xfrm flipH="1" flipV="1">
            <a:off x="2606566" y="620110"/>
            <a:ext cx="346841" cy="455098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9" name="Oval 8">
            <a:extLst>
              <a:ext uri="{FF2B5EF4-FFF2-40B4-BE49-F238E27FC236}">
                <a16:creationId xmlns:a16="http://schemas.microsoft.com/office/drawing/2014/main" id="{4615D34B-58C8-5D19-D40C-680C1861E56A}"/>
              </a:ext>
            </a:extLst>
          </p:cNvPr>
          <p:cNvSpPr/>
          <p:nvPr/>
        </p:nvSpPr>
        <p:spPr>
          <a:xfrm>
            <a:off x="2217683" y="393273"/>
            <a:ext cx="777766" cy="2268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932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89875-D695-5C0C-D191-97F88753FF7C}"/>
              </a:ext>
            </a:extLst>
          </p:cNvPr>
          <p:cNvSpPr>
            <a:spLocks noGrp="1"/>
          </p:cNvSpPr>
          <p:nvPr>
            <p:ph type="title"/>
          </p:nvPr>
        </p:nvSpPr>
        <p:spPr>
          <a:xfrm>
            <a:off x="838200" y="4902620"/>
            <a:ext cx="10515600" cy="1325563"/>
          </a:xfrm>
        </p:spPr>
        <p:txBody>
          <a:bodyPr/>
          <a:lstStyle/>
          <a:p>
            <a:r>
              <a:rPr lang="en-US" sz="4400" b="0" i="0" dirty="0">
                <a:solidFill>
                  <a:srgbClr val="374151"/>
                </a:solidFill>
                <a:effectLst/>
                <a:latin typeface="+mn-lt"/>
              </a:rPr>
              <a:t>Use Case 7: Log in to an existing account:</a:t>
            </a: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25EBE44C-FC78-8915-87F8-5ABC428EF80C}"/>
              </a:ext>
            </a:extLst>
          </p:cNvPr>
          <p:cNvPicPr>
            <a:picLocks noChangeAspect="1"/>
          </p:cNvPicPr>
          <p:nvPr/>
        </p:nvPicPr>
        <p:blipFill>
          <a:blip r:embed="rId2"/>
          <a:stretch>
            <a:fillRect/>
          </a:stretch>
        </p:blipFill>
        <p:spPr>
          <a:xfrm>
            <a:off x="2209800" y="560632"/>
            <a:ext cx="7772400" cy="4341988"/>
          </a:xfrm>
          <a:prstGeom prst="rect">
            <a:avLst/>
          </a:prstGeom>
        </p:spPr>
      </p:pic>
      <p:cxnSp>
        <p:nvCxnSpPr>
          <p:cNvPr id="6" name="Straight Arrow Connector 5">
            <a:extLst>
              <a:ext uri="{FF2B5EF4-FFF2-40B4-BE49-F238E27FC236}">
                <a16:creationId xmlns:a16="http://schemas.microsoft.com/office/drawing/2014/main" id="{349D8294-0CF0-3AC9-76B2-89DF6895F882}"/>
              </a:ext>
            </a:extLst>
          </p:cNvPr>
          <p:cNvCxnSpPr>
            <a:cxnSpLocks/>
          </p:cNvCxnSpPr>
          <p:nvPr/>
        </p:nvCxnSpPr>
        <p:spPr>
          <a:xfrm flipH="1" flipV="1">
            <a:off x="2900856" y="821240"/>
            <a:ext cx="168165" cy="438138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8" name="Oval 7">
            <a:extLst>
              <a:ext uri="{FF2B5EF4-FFF2-40B4-BE49-F238E27FC236}">
                <a16:creationId xmlns:a16="http://schemas.microsoft.com/office/drawing/2014/main" id="{7DB33996-0051-4340-D664-5544E00DC2FC}"/>
              </a:ext>
            </a:extLst>
          </p:cNvPr>
          <p:cNvSpPr/>
          <p:nvPr/>
        </p:nvSpPr>
        <p:spPr>
          <a:xfrm>
            <a:off x="2375338" y="359861"/>
            <a:ext cx="693683" cy="46137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4840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9642A-3F82-ACB1-D7E9-763E00E7595E}"/>
              </a:ext>
            </a:extLst>
          </p:cNvPr>
          <p:cNvSpPr>
            <a:spLocks noGrp="1"/>
          </p:cNvSpPr>
          <p:nvPr>
            <p:ph type="title"/>
          </p:nvPr>
        </p:nvSpPr>
        <p:spPr>
          <a:xfrm>
            <a:off x="838200" y="1003524"/>
            <a:ext cx="10515600" cy="4850951"/>
          </a:xfrm>
        </p:spPr>
        <p:txBody>
          <a:bodyPr>
            <a:normAutofit/>
          </a:bodyPr>
          <a:lstStyle/>
          <a:p>
            <a:r>
              <a:rPr lang="en-US" sz="3200" dirty="0">
                <a:latin typeface="+mn-lt"/>
              </a:rPr>
              <a:t>Part 2: Construct low level use case text for the basic course and the alternate courses of each use case – and write the use case text below the name of the use case.</a:t>
            </a:r>
            <a:br>
              <a:rPr lang="en-US" sz="3200" dirty="0">
                <a:latin typeface="+mn-lt"/>
              </a:rPr>
            </a:br>
            <a:br>
              <a:rPr lang="en-US" sz="3200" dirty="0">
                <a:latin typeface="+mn-lt"/>
              </a:rPr>
            </a:br>
            <a:br>
              <a:rPr lang="en-US" sz="3200" dirty="0">
                <a:latin typeface="+mn-lt"/>
              </a:rPr>
            </a:br>
            <a:br>
              <a:rPr lang="en-US" sz="3200" dirty="0">
                <a:latin typeface="+mn-lt"/>
              </a:rPr>
            </a:br>
            <a:br>
              <a:rPr lang="en-US" sz="3200" dirty="0">
                <a:latin typeface="+mn-lt"/>
              </a:rPr>
            </a:br>
            <a:br>
              <a:rPr lang="en-US" sz="3200" dirty="0">
                <a:latin typeface="+mn-lt"/>
              </a:rPr>
            </a:br>
            <a:endParaRPr lang="en-US" sz="3200" dirty="0">
              <a:latin typeface="+mn-lt"/>
            </a:endParaRPr>
          </a:p>
        </p:txBody>
      </p:sp>
    </p:spTree>
    <p:extLst>
      <p:ext uri="{BB962C8B-B14F-4D97-AF65-F5344CB8AC3E}">
        <p14:creationId xmlns:p14="http://schemas.microsoft.com/office/powerpoint/2010/main" val="301092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EEADE-D233-2321-6771-93EF9EC011C8}"/>
              </a:ext>
            </a:extLst>
          </p:cNvPr>
          <p:cNvSpPr>
            <a:spLocks noGrp="1"/>
          </p:cNvSpPr>
          <p:nvPr>
            <p:ph type="title"/>
          </p:nvPr>
        </p:nvSpPr>
        <p:spPr>
          <a:xfrm>
            <a:off x="838200" y="365125"/>
            <a:ext cx="10515600" cy="6242709"/>
          </a:xfrm>
        </p:spPr>
        <p:txBody>
          <a:bodyPr>
            <a:noAutofit/>
          </a:bodyPr>
          <a:lstStyle/>
          <a:p>
            <a:r>
              <a:rPr lang="en-US" sz="3200" b="0" i="0" dirty="0">
                <a:solidFill>
                  <a:srgbClr val="374151"/>
                </a:solidFill>
                <a:effectLst/>
                <a:latin typeface="Söhne"/>
              </a:rPr>
              <a:t>Use Case 1: Search for items</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enters a keyword in the search box.</a:t>
            </a:r>
            <a:br>
              <a:rPr lang="en-US" sz="3200" b="0" i="0" dirty="0">
                <a:solidFill>
                  <a:srgbClr val="374151"/>
                </a:solidFill>
                <a:effectLst/>
                <a:latin typeface="Söhne"/>
              </a:rPr>
            </a:br>
            <a:r>
              <a:rPr lang="en-US" sz="3200" b="0" i="0" dirty="0">
                <a:solidFill>
                  <a:srgbClr val="374151"/>
                </a:solidFill>
                <a:effectLst/>
                <a:latin typeface="Söhne"/>
              </a:rPr>
              <a:t>The website shows a list of items that match the keyword.</a:t>
            </a:r>
            <a:br>
              <a:rPr lang="en-US" sz="3200" b="0" i="0" dirty="0">
                <a:solidFill>
                  <a:srgbClr val="374151"/>
                </a:solidFill>
                <a:effectLst/>
                <a:latin typeface="Söhne"/>
              </a:rPr>
            </a:br>
            <a:r>
              <a:rPr lang="en-US" sz="3200" b="0" i="0" dirty="0">
                <a:solidFill>
                  <a:srgbClr val="374151"/>
                </a:solidFill>
                <a:effectLst/>
                <a:latin typeface="Söhne"/>
              </a:rPr>
              <a:t>User can sort the results by various criteria such as price or location.</a:t>
            </a:r>
            <a:br>
              <a:rPr lang="en-US" sz="3200" b="0" i="0" dirty="0">
                <a:solidFill>
                  <a:srgbClr val="374151"/>
                </a:solidFill>
                <a:effectLst/>
                <a:latin typeface="Söhne"/>
              </a:rPr>
            </a:br>
            <a:r>
              <a:rPr lang="en-US" sz="3200" b="0" i="0" dirty="0">
                <a:solidFill>
                  <a:srgbClr val="374151"/>
                </a:solidFill>
                <a:effectLst/>
                <a:latin typeface="Söhne"/>
              </a:rPr>
              <a:t>User selects an item from the list to view its details.</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 No matching results</a:t>
            </a:r>
            <a:br>
              <a:rPr lang="en-US" sz="3200" b="0" i="0" dirty="0">
                <a:solidFill>
                  <a:srgbClr val="374151"/>
                </a:solidFill>
                <a:effectLst/>
                <a:latin typeface="Söhne"/>
              </a:rPr>
            </a:br>
            <a:r>
              <a:rPr lang="en-US" sz="3200" b="0" i="0" dirty="0">
                <a:solidFill>
                  <a:srgbClr val="374151"/>
                </a:solidFill>
                <a:effectLst/>
                <a:latin typeface="Söhne"/>
              </a:rPr>
              <a:t>The website displays a message saying that no results were found for the keyword entered.</a:t>
            </a:r>
            <a:br>
              <a:rPr lang="en-US" sz="3200" b="0" i="0" dirty="0">
                <a:solidFill>
                  <a:srgbClr val="374151"/>
                </a:solidFill>
                <a:effectLst/>
                <a:latin typeface="Söhne"/>
              </a:rPr>
            </a:br>
            <a:r>
              <a:rPr lang="en-US" sz="3200" b="0" i="0" dirty="0">
                <a:solidFill>
                  <a:srgbClr val="374151"/>
                </a:solidFill>
                <a:effectLst/>
                <a:latin typeface="Söhne"/>
              </a:rPr>
              <a:t>The user can try a different keyword or browse categories.</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3542453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FB60A-A22A-271A-6501-1EDD9DB00593}"/>
              </a:ext>
            </a:extLst>
          </p:cNvPr>
          <p:cNvSpPr>
            <a:spLocks noGrp="1"/>
          </p:cNvSpPr>
          <p:nvPr>
            <p:ph type="title"/>
          </p:nvPr>
        </p:nvSpPr>
        <p:spPr>
          <a:xfrm>
            <a:off x="838200" y="365125"/>
            <a:ext cx="10515600" cy="6259962"/>
          </a:xfrm>
        </p:spPr>
        <p:txBody>
          <a:bodyPr>
            <a:noAutofit/>
          </a:bodyPr>
          <a:lstStyle/>
          <a:p>
            <a:r>
              <a:rPr lang="en-US" sz="3200" b="0" i="0" dirty="0">
                <a:solidFill>
                  <a:srgbClr val="374151"/>
                </a:solidFill>
                <a:effectLst/>
                <a:latin typeface="Söhne"/>
              </a:rPr>
              <a:t>Use Case 2: Browse categories</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selects the "Browse Categories" option from the website menu.</a:t>
            </a:r>
            <a:br>
              <a:rPr lang="en-US" sz="3200" b="0" i="0" dirty="0">
                <a:solidFill>
                  <a:srgbClr val="374151"/>
                </a:solidFill>
                <a:effectLst/>
                <a:latin typeface="Söhne"/>
              </a:rPr>
            </a:br>
            <a:r>
              <a:rPr lang="en-US" sz="3200" b="0" i="0" dirty="0">
                <a:solidFill>
                  <a:srgbClr val="374151"/>
                </a:solidFill>
                <a:effectLst/>
                <a:latin typeface="Söhne"/>
              </a:rPr>
              <a:t>The website displays a list of categories.</a:t>
            </a:r>
            <a:br>
              <a:rPr lang="en-US" sz="3200" b="0" i="0" dirty="0">
                <a:solidFill>
                  <a:srgbClr val="374151"/>
                </a:solidFill>
                <a:effectLst/>
                <a:latin typeface="Söhne"/>
              </a:rPr>
            </a:br>
            <a:r>
              <a:rPr lang="en-US" sz="3200" b="0" i="0" dirty="0">
                <a:solidFill>
                  <a:srgbClr val="374151"/>
                </a:solidFill>
                <a:effectLst/>
                <a:latin typeface="Söhne"/>
              </a:rPr>
              <a:t>User can select a category to view subcategories and items within that category.</a:t>
            </a:r>
            <a:br>
              <a:rPr lang="en-US" sz="3200" b="0" i="0" dirty="0">
                <a:solidFill>
                  <a:srgbClr val="374151"/>
                </a:solidFill>
                <a:effectLst/>
                <a:latin typeface="Söhne"/>
              </a:rPr>
            </a:br>
            <a:r>
              <a:rPr lang="en-US" sz="3200" b="0" i="0" dirty="0">
                <a:solidFill>
                  <a:srgbClr val="374151"/>
                </a:solidFill>
                <a:effectLst/>
                <a:latin typeface="Söhne"/>
              </a:rPr>
              <a:t>User selects an item to view its details.</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 No subcategories</a:t>
            </a:r>
            <a:br>
              <a:rPr lang="en-US" sz="3200" b="0" i="0" dirty="0">
                <a:solidFill>
                  <a:srgbClr val="374151"/>
                </a:solidFill>
                <a:effectLst/>
                <a:latin typeface="Söhne"/>
              </a:rPr>
            </a:br>
            <a:r>
              <a:rPr lang="en-US" sz="3200" b="0" i="0" dirty="0">
                <a:solidFill>
                  <a:srgbClr val="374151"/>
                </a:solidFill>
                <a:effectLst/>
                <a:latin typeface="Söhne"/>
              </a:rPr>
              <a:t>If the selected category has no subcategories, the website displays a list of items within that category.</a:t>
            </a:r>
            <a:br>
              <a:rPr lang="en-US" sz="3200" b="0" i="0" dirty="0">
                <a:solidFill>
                  <a:srgbClr val="374151"/>
                </a:solidFill>
                <a:effectLst/>
                <a:latin typeface="Söhne"/>
              </a:rPr>
            </a:br>
            <a:r>
              <a:rPr lang="en-US" sz="3200" b="0" i="0" dirty="0">
                <a:solidFill>
                  <a:srgbClr val="374151"/>
                </a:solidFill>
                <a:effectLst/>
                <a:latin typeface="Söhne"/>
              </a:rPr>
              <a:t>User selects an item to view its details.</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3510738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581B5-0973-7748-20FE-49BF149E0A9F}"/>
              </a:ext>
            </a:extLst>
          </p:cNvPr>
          <p:cNvSpPr>
            <a:spLocks noGrp="1"/>
          </p:cNvSpPr>
          <p:nvPr>
            <p:ph type="title"/>
          </p:nvPr>
        </p:nvSpPr>
        <p:spPr>
          <a:xfrm>
            <a:off x="838200" y="365125"/>
            <a:ext cx="10515600" cy="6259962"/>
          </a:xfrm>
        </p:spPr>
        <p:txBody>
          <a:bodyPr>
            <a:noAutofit/>
          </a:bodyPr>
          <a:lstStyle/>
          <a:p>
            <a:r>
              <a:rPr lang="en-US" sz="3200" b="0" i="0" dirty="0">
                <a:solidFill>
                  <a:srgbClr val="374151"/>
                </a:solidFill>
                <a:effectLst/>
                <a:latin typeface="Söhne"/>
              </a:rPr>
              <a:t>Use Case 3: View item details</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selects an item from a search or browse results page.</a:t>
            </a:r>
            <a:br>
              <a:rPr lang="en-US" sz="3200" b="0" i="0" dirty="0">
                <a:solidFill>
                  <a:srgbClr val="374151"/>
                </a:solidFill>
                <a:effectLst/>
                <a:latin typeface="Söhne"/>
              </a:rPr>
            </a:br>
            <a:r>
              <a:rPr lang="en-US" sz="3200" b="0" i="0" dirty="0">
                <a:solidFill>
                  <a:srgbClr val="374151"/>
                </a:solidFill>
                <a:effectLst/>
                <a:latin typeface="Söhne"/>
              </a:rPr>
              <a:t>The website displays details about the item such as title, description, and price.</a:t>
            </a:r>
            <a:br>
              <a:rPr lang="en-US" sz="3200" b="0" i="0" dirty="0">
                <a:solidFill>
                  <a:srgbClr val="374151"/>
                </a:solidFill>
                <a:effectLst/>
                <a:latin typeface="Söhne"/>
              </a:rPr>
            </a:br>
            <a:r>
              <a:rPr lang="en-US" sz="3200" b="0" i="0" dirty="0">
                <a:solidFill>
                  <a:srgbClr val="374151"/>
                </a:solidFill>
                <a:effectLst/>
                <a:latin typeface="Söhne"/>
              </a:rPr>
              <a:t>User can view images of the item.</a:t>
            </a:r>
            <a:br>
              <a:rPr lang="en-US" sz="3200" b="0" i="0" dirty="0">
                <a:solidFill>
                  <a:srgbClr val="374151"/>
                </a:solidFill>
                <a:effectLst/>
                <a:latin typeface="Söhne"/>
              </a:rPr>
            </a:br>
            <a:r>
              <a:rPr lang="en-US" sz="3200" b="0" i="0" dirty="0">
                <a:solidFill>
                  <a:srgbClr val="374151"/>
                </a:solidFill>
                <a:effectLst/>
                <a:latin typeface="Söhne"/>
              </a:rPr>
              <a:t>User can view seller information and feedback.</a:t>
            </a:r>
            <a:br>
              <a:rPr lang="en-US" sz="3200" b="0" i="0" dirty="0">
                <a:solidFill>
                  <a:srgbClr val="374151"/>
                </a:solidFill>
                <a:effectLst/>
                <a:latin typeface="Söhne"/>
              </a:rPr>
            </a:br>
            <a:r>
              <a:rPr lang="en-US" sz="3200" b="0" i="0" dirty="0">
                <a:solidFill>
                  <a:srgbClr val="374151"/>
                </a:solidFill>
                <a:effectLst/>
                <a:latin typeface="Söhne"/>
              </a:rPr>
              <a:t>User can place a bid or buy the item.</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 Item is no longer available</a:t>
            </a:r>
            <a:br>
              <a:rPr lang="en-US" sz="3200" b="0" i="0" dirty="0">
                <a:solidFill>
                  <a:srgbClr val="374151"/>
                </a:solidFill>
                <a:effectLst/>
                <a:latin typeface="Söhne"/>
              </a:rPr>
            </a:br>
            <a:r>
              <a:rPr lang="en-US" sz="3200" b="0" i="0" dirty="0">
                <a:solidFill>
                  <a:srgbClr val="374151"/>
                </a:solidFill>
                <a:effectLst/>
                <a:latin typeface="Söhne"/>
              </a:rPr>
              <a:t>The website displays a message saying that the item is no longer available.</a:t>
            </a:r>
            <a:br>
              <a:rPr lang="en-US" sz="3200" b="0" i="0" dirty="0">
                <a:solidFill>
                  <a:srgbClr val="374151"/>
                </a:solidFill>
                <a:effectLst/>
                <a:latin typeface="Söhne"/>
              </a:rPr>
            </a:br>
            <a:r>
              <a:rPr lang="en-US" sz="3200" b="0" i="0" dirty="0">
                <a:solidFill>
                  <a:srgbClr val="374151"/>
                </a:solidFill>
                <a:effectLst/>
                <a:latin typeface="Söhne"/>
              </a:rPr>
              <a:t>User can go back to the search or browse results page.</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2195923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D2EA-2433-8D43-26BF-A16789745C30}"/>
              </a:ext>
            </a:extLst>
          </p:cNvPr>
          <p:cNvSpPr>
            <a:spLocks noGrp="1"/>
          </p:cNvSpPr>
          <p:nvPr>
            <p:ph type="title"/>
          </p:nvPr>
        </p:nvSpPr>
        <p:spPr>
          <a:xfrm>
            <a:off x="838200" y="365125"/>
            <a:ext cx="10515600" cy="6208203"/>
          </a:xfrm>
        </p:spPr>
        <p:txBody>
          <a:bodyPr>
            <a:noAutofit/>
          </a:bodyPr>
          <a:lstStyle/>
          <a:p>
            <a:r>
              <a:rPr lang="en-US" sz="3200" b="0" i="0" dirty="0">
                <a:solidFill>
                  <a:srgbClr val="374151"/>
                </a:solidFill>
                <a:effectLst/>
                <a:latin typeface="Söhne"/>
              </a:rPr>
              <a:t>Use Case 4: Buy an item</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selects the "Buy" option on an item page.</a:t>
            </a:r>
            <a:br>
              <a:rPr lang="en-US" sz="3200" b="0" i="0" dirty="0">
                <a:solidFill>
                  <a:srgbClr val="374151"/>
                </a:solidFill>
                <a:effectLst/>
                <a:latin typeface="Söhne"/>
              </a:rPr>
            </a:br>
            <a:r>
              <a:rPr lang="en-US" sz="3200" b="0" i="0" dirty="0">
                <a:solidFill>
                  <a:srgbClr val="374151"/>
                </a:solidFill>
                <a:effectLst/>
                <a:latin typeface="Söhne"/>
              </a:rPr>
              <a:t>The website displays a purchase form where the user can enter shipping and payment information.</a:t>
            </a:r>
            <a:br>
              <a:rPr lang="en-US" sz="3200" b="0" i="0" dirty="0">
                <a:solidFill>
                  <a:srgbClr val="374151"/>
                </a:solidFill>
                <a:effectLst/>
                <a:latin typeface="Söhne"/>
              </a:rPr>
            </a:br>
            <a:r>
              <a:rPr lang="en-US" sz="3200" b="0" i="0" dirty="0">
                <a:solidFill>
                  <a:srgbClr val="374151"/>
                </a:solidFill>
                <a:effectLst/>
                <a:latin typeface="Söhne"/>
              </a:rPr>
              <a:t>User confirms the purchase.</a:t>
            </a:r>
            <a:br>
              <a:rPr lang="en-US" sz="3200" b="0" i="0" dirty="0">
                <a:solidFill>
                  <a:srgbClr val="374151"/>
                </a:solidFill>
                <a:effectLst/>
                <a:latin typeface="Söhne"/>
              </a:rPr>
            </a:br>
            <a:r>
              <a:rPr lang="en-US" sz="3200" b="0" i="0" dirty="0">
                <a:solidFill>
                  <a:srgbClr val="374151"/>
                </a:solidFill>
                <a:effectLst/>
                <a:latin typeface="Söhne"/>
              </a:rPr>
              <a:t>The website shows a confirmation message.</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 Payment is declined</a:t>
            </a:r>
            <a:br>
              <a:rPr lang="en-US" sz="3200" b="0" i="0" dirty="0">
                <a:solidFill>
                  <a:srgbClr val="374151"/>
                </a:solidFill>
                <a:effectLst/>
                <a:latin typeface="Söhne"/>
              </a:rPr>
            </a:br>
            <a:r>
              <a:rPr lang="en-US" sz="3200" b="0" i="0" dirty="0">
                <a:solidFill>
                  <a:srgbClr val="374151"/>
                </a:solidFill>
                <a:effectLst/>
                <a:latin typeface="Söhne"/>
              </a:rPr>
              <a:t>The website displays a message saying that the payment was declined.</a:t>
            </a:r>
            <a:br>
              <a:rPr lang="en-US" sz="3200" b="0" i="0" dirty="0">
                <a:solidFill>
                  <a:srgbClr val="374151"/>
                </a:solidFill>
                <a:effectLst/>
                <a:latin typeface="Söhne"/>
              </a:rPr>
            </a:br>
            <a:r>
              <a:rPr lang="en-US" sz="3200" b="0" i="0" dirty="0">
                <a:solidFill>
                  <a:srgbClr val="374151"/>
                </a:solidFill>
                <a:effectLst/>
                <a:latin typeface="Söhne"/>
              </a:rPr>
              <a:t>User can enter a different payment method.</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3256689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DC90D-CC1F-0BB9-DA49-FCC125D5123D}"/>
              </a:ext>
            </a:extLst>
          </p:cNvPr>
          <p:cNvSpPr>
            <a:spLocks noGrp="1"/>
          </p:cNvSpPr>
          <p:nvPr>
            <p:ph type="title"/>
          </p:nvPr>
        </p:nvSpPr>
        <p:spPr>
          <a:xfrm>
            <a:off x="838200" y="224288"/>
            <a:ext cx="10515600" cy="6858000"/>
          </a:xfrm>
        </p:spPr>
        <p:txBody>
          <a:bodyPr>
            <a:noAutofit/>
          </a:bodyPr>
          <a:lstStyle/>
          <a:p>
            <a:r>
              <a:rPr lang="en-US" sz="3200" b="0" i="0" dirty="0">
                <a:solidFill>
                  <a:srgbClr val="374151"/>
                </a:solidFill>
                <a:effectLst/>
                <a:latin typeface="Söhne"/>
              </a:rPr>
              <a:t>Use Case 5: Sell an item</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selects the "Sell" option on the website menu.</a:t>
            </a:r>
            <a:br>
              <a:rPr lang="en-US" sz="3200" b="0" i="0" dirty="0">
                <a:solidFill>
                  <a:srgbClr val="374151"/>
                </a:solidFill>
                <a:effectLst/>
                <a:latin typeface="Söhne"/>
              </a:rPr>
            </a:br>
            <a:r>
              <a:rPr lang="en-US" sz="3200" b="0" i="0" dirty="0">
                <a:solidFill>
                  <a:srgbClr val="374151"/>
                </a:solidFill>
                <a:effectLst/>
                <a:latin typeface="Söhne"/>
              </a:rPr>
              <a:t>The website displays a form where the user can enter details about the item.</a:t>
            </a:r>
            <a:br>
              <a:rPr lang="en-US" sz="3200" b="0" i="0" dirty="0">
                <a:solidFill>
                  <a:srgbClr val="374151"/>
                </a:solidFill>
                <a:effectLst/>
                <a:latin typeface="Söhne"/>
              </a:rPr>
            </a:br>
            <a:r>
              <a:rPr lang="en-US" sz="3200" b="0" i="0" dirty="0">
                <a:solidFill>
                  <a:srgbClr val="374151"/>
                </a:solidFill>
                <a:effectLst/>
                <a:latin typeface="Söhne"/>
              </a:rPr>
              <a:t>User uploads images of the item.</a:t>
            </a:r>
            <a:br>
              <a:rPr lang="en-US" sz="3200" b="0" i="0" dirty="0">
                <a:solidFill>
                  <a:srgbClr val="374151"/>
                </a:solidFill>
                <a:effectLst/>
                <a:latin typeface="Söhne"/>
              </a:rPr>
            </a:br>
            <a:r>
              <a:rPr lang="en-US" sz="3200" b="0" i="0" dirty="0">
                <a:solidFill>
                  <a:srgbClr val="374151"/>
                </a:solidFill>
                <a:effectLst/>
                <a:latin typeface="Söhne"/>
              </a:rPr>
              <a:t>User sets a price and shipping options.</a:t>
            </a:r>
            <a:br>
              <a:rPr lang="en-US" sz="3200" b="0" i="0" dirty="0">
                <a:solidFill>
                  <a:srgbClr val="374151"/>
                </a:solidFill>
                <a:effectLst/>
                <a:latin typeface="Söhne"/>
              </a:rPr>
            </a:br>
            <a:r>
              <a:rPr lang="en-US" sz="3200" b="0" i="0" dirty="0">
                <a:solidFill>
                  <a:srgbClr val="374151"/>
                </a:solidFill>
                <a:effectLst/>
                <a:latin typeface="Söhne"/>
              </a:rPr>
              <a:t>User confirms the listing.</a:t>
            </a:r>
            <a:br>
              <a:rPr lang="en-US" sz="3200" b="0" i="0" dirty="0">
                <a:solidFill>
                  <a:srgbClr val="374151"/>
                </a:solidFill>
                <a:effectLst/>
                <a:latin typeface="Söhne"/>
              </a:rPr>
            </a:br>
            <a:r>
              <a:rPr lang="en-US" sz="3200" b="0" i="0" dirty="0">
                <a:solidFill>
                  <a:srgbClr val="374151"/>
                </a:solidFill>
                <a:effectLst/>
                <a:latin typeface="Söhne"/>
              </a:rPr>
              <a:t>The website shows a confirmation message.</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 Invalid listing details</a:t>
            </a:r>
            <a:br>
              <a:rPr lang="en-US" sz="3200" b="0" i="0" dirty="0">
                <a:solidFill>
                  <a:srgbClr val="374151"/>
                </a:solidFill>
                <a:effectLst/>
                <a:latin typeface="Söhne"/>
              </a:rPr>
            </a:br>
            <a:r>
              <a:rPr lang="en-US" sz="3200" b="0" i="0" dirty="0">
                <a:solidFill>
                  <a:srgbClr val="374151"/>
                </a:solidFill>
                <a:effectLst/>
                <a:latin typeface="Söhne"/>
              </a:rPr>
              <a:t>The website displays an error message indicating which field(s) need to be corrected.</a:t>
            </a:r>
            <a:br>
              <a:rPr lang="en-US" sz="3200" b="0" i="0" dirty="0">
                <a:solidFill>
                  <a:srgbClr val="374151"/>
                </a:solidFill>
                <a:effectLst/>
                <a:latin typeface="Söhne"/>
              </a:rPr>
            </a:br>
            <a:r>
              <a:rPr lang="en-US" sz="3200" b="0" i="0" dirty="0">
                <a:solidFill>
                  <a:srgbClr val="374151"/>
                </a:solidFill>
                <a:effectLst/>
                <a:latin typeface="Söhne"/>
              </a:rPr>
              <a:t>User corrects the invalid field(s) and confirms the listing.</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2233161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18AE6-FA20-3534-1C9B-C7DF7B10F49F}"/>
              </a:ext>
            </a:extLst>
          </p:cNvPr>
          <p:cNvSpPr>
            <a:spLocks noGrp="1"/>
          </p:cNvSpPr>
          <p:nvPr>
            <p:ph type="title"/>
          </p:nvPr>
        </p:nvSpPr>
        <p:spPr>
          <a:xfrm>
            <a:off x="838200" y="336430"/>
            <a:ext cx="10515600" cy="6521570"/>
          </a:xfrm>
        </p:spPr>
        <p:txBody>
          <a:bodyPr>
            <a:noAutofit/>
          </a:bodyPr>
          <a:lstStyle/>
          <a:p>
            <a:r>
              <a:rPr lang="en-US" sz="3200" b="0" i="0" dirty="0">
                <a:solidFill>
                  <a:srgbClr val="374151"/>
                </a:solidFill>
                <a:effectLst/>
                <a:latin typeface="Söhne"/>
              </a:rPr>
              <a:t>Use Case 6: Sign up for an account:</a:t>
            </a:r>
            <a:br>
              <a:rPr lang="en-US" sz="3200" b="0" i="0" dirty="0">
                <a:solidFill>
                  <a:srgbClr val="374151"/>
                </a:solidFill>
                <a:effectLst/>
                <a:latin typeface="Söhne"/>
              </a:rPr>
            </a:br>
            <a:r>
              <a:rPr lang="en-US" sz="3200" b="0" i="0" dirty="0">
                <a:solidFill>
                  <a:srgbClr val="374151"/>
                </a:solidFill>
                <a:effectLst/>
                <a:latin typeface="Söhne"/>
              </a:rPr>
              <a:t>Basic Course:</a:t>
            </a:r>
            <a:br>
              <a:rPr lang="en-US" sz="3200" b="0" i="0" dirty="0">
                <a:solidFill>
                  <a:srgbClr val="374151"/>
                </a:solidFill>
                <a:effectLst/>
                <a:latin typeface="Söhne"/>
              </a:rPr>
            </a:br>
            <a:r>
              <a:rPr lang="en-US" sz="3200" b="0" i="0" dirty="0">
                <a:solidFill>
                  <a:srgbClr val="374151"/>
                </a:solidFill>
                <a:effectLst/>
                <a:latin typeface="Söhne"/>
              </a:rPr>
              <a:t>User selects "Sign Up" button on the website</a:t>
            </a:r>
            <a:br>
              <a:rPr lang="en-US" sz="3200" b="0" i="0" dirty="0">
                <a:solidFill>
                  <a:srgbClr val="374151"/>
                </a:solidFill>
                <a:effectLst/>
                <a:latin typeface="Söhne"/>
              </a:rPr>
            </a:br>
            <a:r>
              <a:rPr lang="en-US" sz="3200" b="0" i="0" dirty="0">
                <a:solidFill>
                  <a:srgbClr val="374151"/>
                </a:solidFill>
                <a:effectLst/>
                <a:latin typeface="Söhne"/>
              </a:rPr>
              <a:t>User fills out necessary information (name, email, password, etc.)</a:t>
            </a:r>
            <a:br>
              <a:rPr lang="en-US" sz="3200" b="0" i="0" dirty="0">
                <a:solidFill>
                  <a:srgbClr val="374151"/>
                </a:solidFill>
                <a:effectLst/>
                <a:latin typeface="Söhne"/>
              </a:rPr>
            </a:br>
            <a:r>
              <a:rPr lang="en-US" sz="3200" b="0" i="0" dirty="0">
                <a:solidFill>
                  <a:srgbClr val="374151"/>
                </a:solidFill>
                <a:effectLst/>
                <a:latin typeface="Söhne"/>
              </a:rPr>
              <a:t>User selects "Create Account" button</a:t>
            </a:r>
            <a:br>
              <a:rPr lang="en-US" sz="3200" b="0" i="0" dirty="0">
                <a:solidFill>
                  <a:srgbClr val="374151"/>
                </a:solidFill>
                <a:effectLst/>
                <a:latin typeface="Söhne"/>
              </a:rPr>
            </a:br>
            <a:r>
              <a:rPr lang="en-US" sz="3200" b="0" i="0" dirty="0">
                <a:solidFill>
                  <a:srgbClr val="374151"/>
                </a:solidFill>
                <a:effectLst/>
                <a:latin typeface="Söhne"/>
              </a:rPr>
              <a:t>website confirms account creation and directs user to the login page</a:t>
            </a:r>
            <a:br>
              <a:rPr lang="en-US" sz="3200" b="0" i="0" dirty="0">
                <a:solidFill>
                  <a:srgbClr val="374151"/>
                </a:solidFill>
                <a:effectLst/>
                <a:latin typeface="Söhne"/>
              </a:rPr>
            </a:br>
            <a:br>
              <a:rPr lang="en-US" sz="3200" b="0" i="0" dirty="0">
                <a:solidFill>
                  <a:srgbClr val="374151"/>
                </a:solidFill>
                <a:effectLst/>
                <a:latin typeface="Söhne"/>
              </a:rPr>
            </a:br>
            <a:r>
              <a:rPr lang="en-US" sz="3200" b="0" i="0" dirty="0">
                <a:solidFill>
                  <a:srgbClr val="374151"/>
                </a:solidFill>
                <a:effectLst/>
                <a:latin typeface="Söhne"/>
              </a:rPr>
              <a:t>Alternate Course:</a:t>
            </a:r>
            <a:br>
              <a:rPr lang="en-US" sz="3200" b="0" i="0" dirty="0">
                <a:solidFill>
                  <a:srgbClr val="374151"/>
                </a:solidFill>
                <a:effectLst/>
                <a:latin typeface="Söhne"/>
              </a:rPr>
            </a:br>
            <a:r>
              <a:rPr lang="en-US" sz="3200" b="0" i="0" dirty="0">
                <a:solidFill>
                  <a:srgbClr val="374151"/>
                </a:solidFill>
                <a:effectLst/>
                <a:latin typeface="Söhne"/>
              </a:rPr>
              <a:t>User selects "Sign Up with Google/Facebook" button</a:t>
            </a:r>
            <a:br>
              <a:rPr lang="en-US" sz="3200" b="0" i="0" dirty="0">
                <a:solidFill>
                  <a:srgbClr val="374151"/>
                </a:solidFill>
                <a:effectLst/>
                <a:latin typeface="Söhne"/>
              </a:rPr>
            </a:br>
            <a:r>
              <a:rPr lang="en-US" sz="3200" b="0" i="0" dirty="0">
                <a:solidFill>
                  <a:srgbClr val="374151"/>
                </a:solidFill>
                <a:effectLst/>
                <a:latin typeface="Söhne"/>
              </a:rPr>
              <a:t>website prompts user to log in to their Google/Facebook account</a:t>
            </a:r>
            <a:br>
              <a:rPr lang="en-US" sz="3200" b="0" i="0" dirty="0">
                <a:solidFill>
                  <a:srgbClr val="374151"/>
                </a:solidFill>
                <a:effectLst/>
                <a:latin typeface="Söhne"/>
              </a:rPr>
            </a:br>
            <a:r>
              <a:rPr lang="en-US" sz="3200" b="0" i="0" dirty="0">
                <a:solidFill>
                  <a:srgbClr val="374151"/>
                </a:solidFill>
                <a:effectLst/>
                <a:latin typeface="Söhne"/>
              </a:rPr>
              <a:t>website uses user's Google/Facebook information to create an eBay account</a:t>
            </a:r>
            <a:br>
              <a:rPr lang="en-US" sz="3200" b="0" i="0" dirty="0">
                <a:solidFill>
                  <a:srgbClr val="374151"/>
                </a:solidFill>
                <a:effectLst/>
                <a:latin typeface="Söhne"/>
              </a:rPr>
            </a:br>
            <a:r>
              <a:rPr lang="en-US" sz="3200" b="0" i="0" dirty="0">
                <a:solidFill>
                  <a:srgbClr val="374151"/>
                </a:solidFill>
                <a:effectLst/>
                <a:latin typeface="Söhne"/>
              </a:rPr>
              <a:t>website confirms account creation and directs user to the login page</a:t>
            </a:r>
            <a:br>
              <a:rPr lang="en-US" sz="3200" b="0" i="0" dirty="0">
                <a:solidFill>
                  <a:srgbClr val="374151"/>
                </a:solidFill>
                <a:effectLst/>
                <a:latin typeface="Söhne"/>
              </a:rPr>
            </a:br>
            <a:endParaRPr lang="en-US" sz="3200" dirty="0"/>
          </a:p>
        </p:txBody>
      </p:sp>
    </p:spTree>
    <p:extLst>
      <p:ext uri="{BB962C8B-B14F-4D97-AF65-F5344CB8AC3E}">
        <p14:creationId xmlns:p14="http://schemas.microsoft.com/office/powerpoint/2010/main" val="3270631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37944-C594-2901-23F4-4588C1BE1844}"/>
              </a:ext>
            </a:extLst>
          </p:cNvPr>
          <p:cNvSpPr>
            <a:spLocks noGrp="1"/>
          </p:cNvSpPr>
          <p:nvPr>
            <p:ph type="title"/>
          </p:nvPr>
        </p:nvSpPr>
        <p:spPr>
          <a:xfrm>
            <a:off x="838200" y="365125"/>
            <a:ext cx="10515600" cy="5983917"/>
          </a:xfrm>
        </p:spPr>
        <p:txBody>
          <a:bodyPr>
            <a:noAutofit/>
          </a:bodyPr>
          <a:lstStyle/>
          <a:p>
            <a:pPr algn="l"/>
            <a:r>
              <a:rPr lang="en-US" sz="3200" b="0" i="0" dirty="0">
                <a:solidFill>
                  <a:srgbClr val="374151"/>
                </a:solidFill>
                <a:effectLst/>
                <a:latin typeface="+mn-lt"/>
              </a:rPr>
              <a:t>Use Case 7: Log in to an existing account:</a:t>
            </a:r>
            <a:br>
              <a:rPr lang="en-US" sz="3200" b="0" i="0" dirty="0">
                <a:solidFill>
                  <a:srgbClr val="374151"/>
                </a:solidFill>
                <a:effectLst/>
                <a:latin typeface="+mn-lt"/>
              </a:rPr>
            </a:br>
            <a:br>
              <a:rPr lang="en-US" sz="3200" b="0" i="0" dirty="0">
                <a:solidFill>
                  <a:srgbClr val="374151"/>
                </a:solidFill>
                <a:effectLst/>
                <a:latin typeface="+mn-lt"/>
              </a:rPr>
            </a:br>
            <a:r>
              <a:rPr lang="en-US" sz="3200" b="0" i="0" dirty="0">
                <a:solidFill>
                  <a:srgbClr val="374151"/>
                </a:solidFill>
                <a:effectLst/>
                <a:latin typeface="+mn-lt"/>
              </a:rPr>
              <a:t>Basic Course:</a:t>
            </a:r>
            <a:br>
              <a:rPr lang="en-US" sz="3200" b="0" i="0" dirty="0">
                <a:solidFill>
                  <a:srgbClr val="374151"/>
                </a:solidFill>
                <a:effectLst/>
                <a:latin typeface="+mn-lt"/>
              </a:rPr>
            </a:br>
            <a:r>
              <a:rPr lang="en-US" sz="3200" b="0" i="0" dirty="0">
                <a:solidFill>
                  <a:srgbClr val="374151"/>
                </a:solidFill>
                <a:effectLst/>
                <a:latin typeface="+mn-lt"/>
              </a:rPr>
              <a:t>User enters their email and password</a:t>
            </a:r>
            <a:br>
              <a:rPr lang="en-US" sz="3200" b="0" i="0" dirty="0">
                <a:solidFill>
                  <a:srgbClr val="374151"/>
                </a:solidFill>
                <a:effectLst/>
                <a:latin typeface="+mn-lt"/>
              </a:rPr>
            </a:br>
            <a:r>
              <a:rPr lang="en-US" sz="3200" b="0" i="0" dirty="0">
                <a:solidFill>
                  <a:srgbClr val="374151"/>
                </a:solidFill>
                <a:effectLst/>
                <a:latin typeface="Söhne"/>
              </a:rPr>
              <a:t>website</a:t>
            </a:r>
            <a:r>
              <a:rPr lang="en-US" sz="3200" b="0" i="0" dirty="0">
                <a:solidFill>
                  <a:srgbClr val="374151"/>
                </a:solidFill>
                <a:effectLst/>
                <a:latin typeface="+mn-lt"/>
              </a:rPr>
              <a:t> verifies user information and logs user in</a:t>
            </a:r>
            <a:br>
              <a:rPr lang="en-US" sz="3200" b="0" i="0" dirty="0">
                <a:solidFill>
                  <a:srgbClr val="374151"/>
                </a:solidFill>
                <a:effectLst/>
                <a:latin typeface="+mn-lt"/>
              </a:rPr>
            </a:br>
            <a:r>
              <a:rPr lang="en-US" sz="3200" b="0" i="0" dirty="0">
                <a:solidFill>
                  <a:srgbClr val="374151"/>
                </a:solidFill>
                <a:effectLst/>
                <a:latin typeface="Söhne"/>
              </a:rPr>
              <a:t>website</a:t>
            </a:r>
            <a:r>
              <a:rPr lang="en-US" sz="3200" b="0" i="0" dirty="0">
                <a:solidFill>
                  <a:srgbClr val="374151"/>
                </a:solidFill>
                <a:effectLst/>
                <a:latin typeface="+mn-lt"/>
              </a:rPr>
              <a:t> directs user to their account page</a:t>
            </a:r>
            <a:br>
              <a:rPr lang="en-US" sz="3200" b="0" i="0" dirty="0">
                <a:solidFill>
                  <a:srgbClr val="374151"/>
                </a:solidFill>
                <a:effectLst/>
                <a:latin typeface="+mn-lt"/>
              </a:rPr>
            </a:br>
            <a:br>
              <a:rPr lang="en-US" sz="3200" b="0" i="0" dirty="0">
                <a:solidFill>
                  <a:srgbClr val="374151"/>
                </a:solidFill>
                <a:effectLst/>
                <a:latin typeface="+mn-lt"/>
              </a:rPr>
            </a:br>
            <a:r>
              <a:rPr lang="en-US" sz="3200" b="0" i="0" dirty="0">
                <a:solidFill>
                  <a:srgbClr val="374151"/>
                </a:solidFill>
                <a:effectLst/>
                <a:latin typeface="+mn-lt"/>
              </a:rPr>
              <a:t>Alternate Course:</a:t>
            </a:r>
            <a:br>
              <a:rPr lang="en-US" sz="3200" b="0" i="0" dirty="0">
                <a:solidFill>
                  <a:srgbClr val="374151"/>
                </a:solidFill>
                <a:effectLst/>
                <a:latin typeface="+mn-lt"/>
              </a:rPr>
            </a:br>
            <a:r>
              <a:rPr lang="en-US" sz="3200" b="0" i="0" dirty="0">
                <a:solidFill>
                  <a:srgbClr val="374151"/>
                </a:solidFill>
                <a:effectLst/>
                <a:latin typeface="+mn-lt"/>
              </a:rPr>
              <a:t>User selects "Log in with Google/Facebook" button</a:t>
            </a:r>
            <a:br>
              <a:rPr lang="en-US" sz="3200" b="0" i="0" dirty="0">
                <a:solidFill>
                  <a:srgbClr val="374151"/>
                </a:solidFill>
                <a:effectLst/>
                <a:latin typeface="+mn-lt"/>
              </a:rPr>
            </a:br>
            <a:r>
              <a:rPr lang="en-US" sz="3200" b="0" i="0" dirty="0">
                <a:solidFill>
                  <a:srgbClr val="374151"/>
                </a:solidFill>
                <a:effectLst/>
                <a:latin typeface="Söhne"/>
              </a:rPr>
              <a:t>website</a:t>
            </a:r>
            <a:r>
              <a:rPr lang="en-US" sz="3200" b="0" i="0" dirty="0">
                <a:solidFill>
                  <a:srgbClr val="374151"/>
                </a:solidFill>
                <a:effectLst/>
                <a:latin typeface="+mn-lt"/>
              </a:rPr>
              <a:t> prompts user to log in to their Google/Facebook account</a:t>
            </a:r>
            <a:br>
              <a:rPr lang="en-US" sz="3200" b="0" i="0" dirty="0">
                <a:solidFill>
                  <a:srgbClr val="374151"/>
                </a:solidFill>
                <a:effectLst/>
                <a:latin typeface="+mn-lt"/>
              </a:rPr>
            </a:br>
            <a:r>
              <a:rPr lang="en-US" sz="3200" b="0" i="0" dirty="0">
                <a:solidFill>
                  <a:srgbClr val="374151"/>
                </a:solidFill>
                <a:effectLst/>
                <a:latin typeface="Söhne"/>
              </a:rPr>
              <a:t>website</a:t>
            </a:r>
            <a:r>
              <a:rPr lang="en-US" sz="3200" b="0" i="0" dirty="0">
                <a:solidFill>
                  <a:srgbClr val="374151"/>
                </a:solidFill>
                <a:effectLst/>
                <a:latin typeface="+mn-lt"/>
              </a:rPr>
              <a:t> verifies user information and logs user in</a:t>
            </a:r>
            <a:br>
              <a:rPr lang="en-US" sz="3200" b="0" i="0" dirty="0">
                <a:solidFill>
                  <a:srgbClr val="374151"/>
                </a:solidFill>
                <a:effectLst/>
                <a:latin typeface="+mn-lt"/>
              </a:rPr>
            </a:br>
            <a:r>
              <a:rPr lang="en-US" sz="3200" b="0" i="0" dirty="0">
                <a:solidFill>
                  <a:srgbClr val="374151"/>
                </a:solidFill>
                <a:effectLst/>
                <a:latin typeface="Söhne"/>
              </a:rPr>
              <a:t>website</a:t>
            </a:r>
            <a:r>
              <a:rPr lang="en-US" sz="3200" b="0" i="0" dirty="0">
                <a:solidFill>
                  <a:srgbClr val="374151"/>
                </a:solidFill>
                <a:effectLst/>
                <a:latin typeface="+mn-lt"/>
              </a:rPr>
              <a:t> directs user to their account page</a:t>
            </a:r>
            <a:br>
              <a:rPr lang="en-US" sz="3200" b="0" i="0" dirty="0">
                <a:solidFill>
                  <a:srgbClr val="374151"/>
                </a:solidFill>
                <a:effectLst/>
                <a:latin typeface="+mn-lt"/>
              </a:rPr>
            </a:br>
            <a:endParaRPr lang="en-US" sz="3200" dirty="0">
              <a:latin typeface="+mn-lt"/>
            </a:endParaRPr>
          </a:p>
        </p:txBody>
      </p:sp>
    </p:spTree>
    <p:extLst>
      <p:ext uri="{BB962C8B-B14F-4D97-AF65-F5344CB8AC3E}">
        <p14:creationId xmlns:p14="http://schemas.microsoft.com/office/powerpoint/2010/main" val="3990440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890</Words>
  <Application>Microsoft Macintosh PowerPoint</Application>
  <PresentationFormat>Widescreen</PresentationFormat>
  <Paragraphs>17</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Söhne</vt:lpstr>
      <vt:lpstr>Arial</vt:lpstr>
      <vt:lpstr>Calibri</vt:lpstr>
      <vt:lpstr>Calibri Light</vt:lpstr>
      <vt:lpstr>Office Theme</vt:lpstr>
      <vt:lpstr>Part 1: Break the eBay website into a set of use cases, and make a list of their names.  Search for items Browse categories View item details Buy an item Sell an item Sign up for an account Log in to an existing account  </vt:lpstr>
      <vt:lpstr>Part 2: Construct low level use case text for the basic course and the alternate courses of each use case – and write the use case text below the name of the use case.      </vt:lpstr>
      <vt:lpstr>Use Case 1: Search for items  Basic Course: User enters a keyword in the search box. The website shows a list of items that match the keyword. User can sort the results by various criteria such as price or location. User selects an item from the list to view its details.  Alternate Course: No matching results The website displays a message saying that no results were found for the keyword entered. The user can try a different keyword or browse categories. </vt:lpstr>
      <vt:lpstr>Use Case 2: Browse categories  Basic Course: User selects the "Browse Categories" option from the website menu. The website displays a list of categories. User can select a category to view subcategories and items within that category. User selects an item to view its details.  Alternate Course: No subcategories If the selected category has no subcategories, the website displays a list of items within that category. User selects an item to view its details. </vt:lpstr>
      <vt:lpstr>Use Case 3: View item details  Basic Course: User selects an item from a search or browse results page. The website displays details about the item such as title, description, and price. User can view images of the item. User can view seller information and feedback. User can place a bid or buy the item.  Alternate Course: Item is no longer available The website displays a message saying that the item is no longer available. User can go back to the search or browse results page. </vt:lpstr>
      <vt:lpstr>Use Case 4: Buy an item  Basic Course: User selects the "Buy" option on an item page. The website displays a purchase form where the user can enter shipping and payment information. User confirms the purchase. The website shows a confirmation message.  Alternate Course: Payment is declined The website displays a message saying that the payment was declined. User can enter a different payment method. </vt:lpstr>
      <vt:lpstr>Use Case 5: Sell an item  Basic Course: User selects the "Sell" option on the website menu. The website displays a form where the user can enter details about the item. User uploads images of the item. User sets a price and shipping options. User confirms the listing. The website shows a confirmation message.  Alternate Course: Invalid listing details The website displays an error message indicating which field(s) need to be corrected. User corrects the invalid field(s) and confirms the listing. </vt:lpstr>
      <vt:lpstr>Use Case 6: Sign up for an account: Basic Course: User selects "Sign Up" button on the website User fills out necessary information (name, email, password, etc.) User selects "Create Account" button website confirms account creation and directs user to the login page  Alternate Course: User selects "Sign Up with Google/Facebook" button website prompts user to log in to their Google/Facebook account website uses user's Google/Facebook information to create an eBay account website confirms account creation and directs user to the login page </vt:lpstr>
      <vt:lpstr>Use Case 7: Log in to an existing account:  Basic Course: User enters their email and password website verifies user information and logs user in website directs user to their account page  Alternate Course: User selects "Log in with Google/Facebook" button website prompts user to log in to their Google/Facebook account website verifies user information and logs user in website directs user to their account page </vt:lpstr>
      <vt:lpstr>Part 3: Construct a GUI prototype for the eBay website, using the use case text from Part 2. </vt:lpstr>
      <vt:lpstr>Use Case 1: Search for items</vt:lpstr>
      <vt:lpstr>Use Case 2: Browse categories  </vt:lpstr>
      <vt:lpstr>Use Case 3: View item details</vt:lpstr>
      <vt:lpstr>Use Case 4: Buy an item</vt:lpstr>
      <vt:lpstr>Use Case 5: Sell an item</vt:lpstr>
      <vt:lpstr>Use Case 6: Sign up for an account:</vt:lpstr>
      <vt:lpstr>Use Case 7: Log in to an existing account: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Guizhi Xu</dc:creator>
  <cp:lastModifiedBy>Guizhi Xu</cp:lastModifiedBy>
  <cp:revision>3</cp:revision>
  <dcterms:created xsi:type="dcterms:W3CDTF">2023-02-21T21:34:39Z</dcterms:created>
  <dcterms:modified xsi:type="dcterms:W3CDTF">2023-02-21T22:08:15Z</dcterms:modified>
</cp:coreProperties>
</file>

<file path=docProps/thumbnail.jpeg>
</file>